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70" r:id="rId5"/>
    <p:sldId id="258" r:id="rId6"/>
    <p:sldId id="268" r:id="rId7"/>
    <p:sldId id="267" r:id="rId8"/>
    <p:sldId id="266" r:id="rId9"/>
    <p:sldId id="265" r:id="rId10"/>
    <p:sldId id="264" r:id="rId11"/>
    <p:sldId id="263" r:id="rId12"/>
    <p:sldId id="262" r:id="rId13"/>
    <p:sldId id="260" r:id="rId14"/>
    <p:sldId id="26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54" d="100"/>
          <a:sy n="54" d="100"/>
        </p:scale>
        <p:origin x="67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0B0C39-6A40-4675-B473-9CF48A23A748}"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B48DB-70B5-4735-8F05-3C11385FF56D}" type="slidenum">
              <a:rPr lang="en-US" smtClean="0"/>
              <a:t>‹#›</a:t>
            </a:fld>
            <a:endParaRPr lang="en-US"/>
          </a:p>
        </p:txBody>
      </p:sp>
    </p:spTree>
    <p:extLst>
      <p:ext uri="{BB962C8B-B14F-4D97-AF65-F5344CB8AC3E}">
        <p14:creationId xmlns:p14="http://schemas.microsoft.com/office/powerpoint/2010/main" val="710213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0B0C39-6A40-4675-B473-9CF48A23A748}"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B48DB-70B5-4735-8F05-3C11385FF56D}" type="slidenum">
              <a:rPr lang="en-US" smtClean="0"/>
              <a:t>‹#›</a:t>
            </a:fld>
            <a:endParaRPr lang="en-US"/>
          </a:p>
        </p:txBody>
      </p:sp>
    </p:spTree>
    <p:extLst>
      <p:ext uri="{BB962C8B-B14F-4D97-AF65-F5344CB8AC3E}">
        <p14:creationId xmlns:p14="http://schemas.microsoft.com/office/powerpoint/2010/main" val="3742765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0B0C39-6A40-4675-B473-9CF48A23A748}"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B48DB-70B5-4735-8F05-3C11385FF56D}" type="slidenum">
              <a:rPr lang="en-US" smtClean="0"/>
              <a:t>‹#›</a:t>
            </a:fld>
            <a:endParaRPr lang="en-US"/>
          </a:p>
        </p:txBody>
      </p:sp>
    </p:spTree>
    <p:extLst>
      <p:ext uri="{BB962C8B-B14F-4D97-AF65-F5344CB8AC3E}">
        <p14:creationId xmlns:p14="http://schemas.microsoft.com/office/powerpoint/2010/main" val="3855226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0B0C39-6A40-4675-B473-9CF48A23A748}"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B48DB-70B5-4735-8F05-3C11385FF56D}" type="slidenum">
              <a:rPr lang="en-US" smtClean="0"/>
              <a:t>‹#›</a:t>
            </a:fld>
            <a:endParaRPr lang="en-US"/>
          </a:p>
        </p:txBody>
      </p:sp>
    </p:spTree>
    <p:extLst>
      <p:ext uri="{BB962C8B-B14F-4D97-AF65-F5344CB8AC3E}">
        <p14:creationId xmlns:p14="http://schemas.microsoft.com/office/powerpoint/2010/main" val="1880241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10B0C39-6A40-4675-B473-9CF48A23A748}" type="datetimeFigureOut">
              <a:rPr lang="en-US" smtClean="0"/>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B48DB-70B5-4735-8F05-3C11385FF56D}" type="slidenum">
              <a:rPr lang="en-US" smtClean="0"/>
              <a:t>‹#›</a:t>
            </a:fld>
            <a:endParaRPr lang="en-US"/>
          </a:p>
        </p:txBody>
      </p:sp>
    </p:spTree>
    <p:extLst>
      <p:ext uri="{BB962C8B-B14F-4D97-AF65-F5344CB8AC3E}">
        <p14:creationId xmlns:p14="http://schemas.microsoft.com/office/powerpoint/2010/main" val="3094833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10B0C39-6A40-4675-B473-9CF48A23A748}" type="datetimeFigureOut">
              <a:rPr lang="en-US" smtClean="0"/>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8B48DB-70B5-4735-8F05-3C11385FF56D}" type="slidenum">
              <a:rPr lang="en-US" smtClean="0"/>
              <a:t>‹#›</a:t>
            </a:fld>
            <a:endParaRPr lang="en-US"/>
          </a:p>
        </p:txBody>
      </p:sp>
    </p:spTree>
    <p:extLst>
      <p:ext uri="{BB962C8B-B14F-4D97-AF65-F5344CB8AC3E}">
        <p14:creationId xmlns:p14="http://schemas.microsoft.com/office/powerpoint/2010/main" val="136278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10B0C39-6A40-4675-B473-9CF48A23A748}" type="datetimeFigureOut">
              <a:rPr lang="en-US" smtClean="0"/>
              <a:t>9/27/2021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8B48DB-70B5-4735-8F05-3C11385FF56D}" type="slidenum">
              <a:rPr lang="en-US" smtClean="0"/>
              <a:t>‹#›</a:t>
            </a:fld>
            <a:endParaRPr lang="en-US"/>
          </a:p>
        </p:txBody>
      </p:sp>
    </p:spTree>
    <p:extLst>
      <p:ext uri="{BB962C8B-B14F-4D97-AF65-F5344CB8AC3E}">
        <p14:creationId xmlns:p14="http://schemas.microsoft.com/office/powerpoint/2010/main" val="99022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0B0C39-6A40-4675-B473-9CF48A23A748}" type="datetimeFigureOut">
              <a:rPr lang="en-US" smtClean="0"/>
              <a:t>9/27/2021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8B48DB-70B5-4735-8F05-3C11385FF56D}" type="slidenum">
              <a:rPr lang="en-US" smtClean="0"/>
              <a:t>‹#›</a:t>
            </a:fld>
            <a:endParaRPr lang="en-US"/>
          </a:p>
        </p:txBody>
      </p:sp>
    </p:spTree>
    <p:extLst>
      <p:ext uri="{BB962C8B-B14F-4D97-AF65-F5344CB8AC3E}">
        <p14:creationId xmlns:p14="http://schemas.microsoft.com/office/powerpoint/2010/main" val="267230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0B0C39-6A40-4675-B473-9CF48A23A748}" type="datetimeFigureOut">
              <a:rPr lang="en-US" smtClean="0"/>
              <a:t>9/27/2021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8B48DB-70B5-4735-8F05-3C11385FF56D}" type="slidenum">
              <a:rPr lang="en-US" smtClean="0"/>
              <a:t>‹#›</a:t>
            </a:fld>
            <a:endParaRPr lang="en-US"/>
          </a:p>
        </p:txBody>
      </p:sp>
    </p:spTree>
    <p:extLst>
      <p:ext uri="{BB962C8B-B14F-4D97-AF65-F5344CB8AC3E}">
        <p14:creationId xmlns:p14="http://schemas.microsoft.com/office/powerpoint/2010/main" val="1096142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10B0C39-6A40-4675-B473-9CF48A23A748}" type="datetimeFigureOut">
              <a:rPr lang="en-US" smtClean="0"/>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8B48DB-70B5-4735-8F05-3C11385FF56D}" type="slidenum">
              <a:rPr lang="en-US" smtClean="0"/>
              <a:t>‹#›</a:t>
            </a:fld>
            <a:endParaRPr lang="en-US"/>
          </a:p>
        </p:txBody>
      </p:sp>
    </p:spTree>
    <p:extLst>
      <p:ext uri="{BB962C8B-B14F-4D97-AF65-F5344CB8AC3E}">
        <p14:creationId xmlns:p14="http://schemas.microsoft.com/office/powerpoint/2010/main" val="2715750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10B0C39-6A40-4675-B473-9CF48A23A748}" type="datetimeFigureOut">
              <a:rPr lang="en-US" smtClean="0"/>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8B48DB-70B5-4735-8F05-3C11385FF56D}" type="slidenum">
              <a:rPr lang="en-US" smtClean="0"/>
              <a:t>‹#›</a:t>
            </a:fld>
            <a:endParaRPr lang="en-US"/>
          </a:p>
        </p:txBody>
      </p:sp>
    </p:spTree>
    <p:extLst>
      <p:ext uri="{BB962C8B-B14F-4D97-AF65-F5344CB8AC3E}">
        <p14:creationId xmlns:p14="http://schemas.microsoft.com/office/powerpoint/2010/main" val="255648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0B0C39-6A40-4675-B473-9CF48A23A748}" type="datetimeFigureOut">
              <a:rPr lang="en-US" smtClean="0"/>
              <a:t>9/27/2021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B48DB-70B5-4735-8F05-3C11385FF56D}" type="slidenum">
              <a:rPr lang="en-US" smtClean="0"/>
              <a:t>‹#›</a:t>
            </a:fld>
            <a:endParaRPr lang="en-US"/>
          </a:p>
        </p:txBody>
      </p:sp>
    </p:spTree>
    <p:extLst>
      <p:ext uri="{BB962C8B-B14F-4D97-AF65-F5344CB8AC3E}">
        <p14:creationId xmlns:p14="http://schemas.microsoft.com/office/powerpoint/2010/main" val="1739466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cap="all" dirty="0" smtClean="0"/>
              <a:t>Political science</a:t>
            </a:r>
            <a:br>
              <a:rPr lang="en-US" b="1" cap="all" dirty="0" smtClean="0"/>
            </a:br>
            <a:r>
              <a:rPr lang="en-US" b="1" cap="all" dirty="0" smtClean="0"/>
              <a:t>introduction</a:t>
            </a:r>
            <a:br>
              <a:rPr lang="en-US" b="1" cap="all" dirty="0" smtClean="0"/>
            </a:br>
            <a:r>
              <a:rPr lang="en-US" b="1" cap="all" dirty="0" smtClean="0"/>
              <a:t>lecture 4</a:t>
            </a:r>
            <a:endParaRPr lang="en-US" b="1" cap="all" dirty="0"/>
          </a:p>
        </p:txBody>
      </p:sp>
      <p:sp>
        <p:nvSpPr>
          <p:cNvPr id="3" name="Subtitle 2"/>
          <p:cNvSpPr>
            <a:spLocks noGrp="1"/>
          </p:cNvSpPr>
          <p:nvPr>
            <p:ph type="subTitle" idx="1"/>
          </p:nvPr>
        </p:nvSpPr>
        <p:spPr/>
        <p:txBody>
          <a:bodyPr/>
          <a:lstStyle/>
          <a:p>
            <a:r>
              <a:rPr lang="en-US" dirty="0" smtClean="0"/>
              <a:t>Marem Buzurtanova </a:t>
            </a:r>
          </a:p>
          <a:p>
            <a:r>
              <a:rPr lang="en-US" dirty="0" smtClean="0"/>
              <a:t>Al-Farabi KazNU</a:t>
            </a:r>
          </a:p>
          <a:p>
            <a:r>
              <a:rPr lang="en-US" dirty="0" smtClean="0"/>
              <a:t>Almaty </a:t>
            </a:r>
            <a:r>
              <a:rPr lang="en-US" dirty="0" smtClean="0"/>
              <a:t>202</a:t>
            </a:r>
            <a:r>
              <a:rPr lang="ru-RU" smtClean="0"/>
              <a:t>2</a:t>
            </a:r>
            <a:endParaRPr lang="en-US" dirty="0"/>
          </a:p>
        </p:txBody>
      </p:sp>
    </p:spTree>
    <p:extLst>
      <p:ext uri="{BB962C8B-B14F-4D97-AF65-F5344CB8AC3E}">
        <p14:creationId xmlns:p14="http://schemas.microsoft.com/office/powerpoint/2010/main" val="2913693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1071563"/>
            <a:ext cx="11430000" cy="5543550"/>
          </a:xfrm>
        </p:spPr>
        <p:txBody>
          <a:bodyPr>
            <a:normAutofit fontScale="92500" lnSpcReduction="10000"/>
          </a:bodyPr>
          <a:lstStyle/>
          <a:p>
            <a:pPr marL="0" indent="0">
              <a:buNone/>
            </a:pPr>
            <a:r>
              <a:rPr lang="en-US" cap="all" dirty="0" smtClean="0"/>
              <a:t>Post-structuralism, Post-modernism</a:t>
            </a:r>
          </a:p>
          <a:p>
            <a:pPr marL="0" indent="0">
              <a:buNone/>
            </a:pPr>
            <a:r>
              <a:rPr lang="en-US" dirty="0" smtClean="0"/>
              <a:t>Emerged in France the early 1970s and gained its momentum in the 1980s in the United States, and in the 1990s spread to Europe. </a:t>
            </a:r>
          </a:p>
          <a:p>
            <a:pPr marL="0" indent="0">
              <a:buNone/>
            </a:pPr>
            <a:r>
              <a:rPr lang="en-US" dirty="0" smtClean="0"/>
              <a:t>Foucault, </a:t>
            </a:r>
            <a:r>
              <a:rPr lang="en-US" dirty="0" err="1" smtClean="0"/>
              <a:t>Lacan</a:t>
            </a:r>
            <a:r>
              <a:rPr lang="en-US" dirty="0" smtClean="0"/>
              <a:t>, </a:t>
            </a:r>
            <a:r>
              <a:rPr lang="en-US" dirty="0" err="1" smtClean="0"/>
              <a:t>Deleuze</a:t>
            </a:r>
            <a:r>
              <a:rPr lang="en-US" dirty="0" smtClean="0"/>
              <a:t>, Derrida, </a:t>
            </a:r>
            <a:r>
              <a:rPr lang="en-US" dirty="0" err="1" smtClean="0"/>
              <a:t>Baudrillard</a:t>
            </a:r>
            <a:r>
              <a:rPr lang="en-US" dirty="0" smtClean="0"/>
              <a:t> </a:t>
            </a:r>
          </a:p>
          <a:p>
            <a:pPr marL="0" indent="0">
              <a:buNone/>
            </a:pPr>
            <a:endParaRPr lang="en-US" dirty="0"/>
          </a:p>
          <a:p>
            <a:pPr marL="0" indent="0">
              <a:buNone/>
            </a:pPr>
            <a:r>
              <a:rPr lang="en-US" b="1" dirty="0" smtClean="0"/>
              <a:t>Post-</a:t>
            </a:r>
            <a:r>
              <a:rPr lang="en-US" b="1" dirty="0" err="1" smtClean="0"/>
              <a:t>structuralist</a:t>
            </a:r>
            <a:r>
              <a:rPr lang="en-US" b="1" dirty="0" smtClean="0"/>
              <a:t> and post-modernist epistemology rejects:</a:t>
            </a:r>
          </a:p>
          <a:p>
            <a:pPr marL="0" indent="0">
              <a:buNone/>
            </a:pPr>
            <a:r>
              <a:rPr lang="en-US" b="1" dirty="0" smtClean="0"/>
              <a:t>notion of progress;</a:t>
            </a:r>
          </a:p>
          <a:p>
            <a:pPr marL="0" indent="0">
              <a:buNone/>
            </a:pPr>
            <a:r>
              <a:rPr lang="en-US" b="1" dirty="0" smtClean="0"/>
              <a:t>notion of attainable true knowledge </a:t>
            </a:r>
          </a:p>
          <a:p>
            <a:pPr marL="0" indent="0">
              <a:buNone/>
            </a:pPr>
            <a:r>
              <a:rPr lang="en-US" b="1" dirty="0" smtClean="0"/>
              <a:t>the notion of integrity, entirety and wholeness</a:t>
            </a:r>
          </a:p>
          <a:p>
            <a:pPr marL="0" indent="0">
              <a:buNone/>
            </a:pPr>
            <a:r>
              <a:rPr lang="en-US" b="1" dirty="0" smtClean="0"/>
              <a:t>concept of "self“ as a construct comprising conflicting knowledge claims </a:t>
            </a:r>
          </a:p>
          <a:p>
            <a:pPr marL="0" indent="0">
              <a:buNone/>
            </a:pPr>
            <a:r>
              <a:rPr lang="en-US" b="1" dirty="0" smtClean="0"/>
              <a:t>identities (e.g. gender, class, profession, </a:t>
            </a:r>
            <a:r>
              <a:rPr lang="en-US" b="1" dirty="0" err="1" smtClean="0"/>
              <a:t>etc</a:t>
            </a:r>
            <a:endParaRPr lang="en-US" b="1" dirty="0"/>
          </a:p>
          <a:p>
            <a:pPr marL="0" indent="0">
              <a:buNone/>
            </a:pPr>
            <a:r>
              <a:rPr lang="en-US" b="1" dirty="0" smtClean="0"/>
              <a:t>pluralism of “truth”. </a:t>
            </a:r>
          </a:p>
        </p:txBody>
      </p:sp>
      <p:sp>
        <p:nvSpPr>
          <p:cNvPr id="4" name="Flowchart: Sequential Access Storage 3"/>
          <p:cNvSpPr/>
          <p:nvPr/>
        </p:nvSpPr>
        <p:spPr>
          <a:xfrm flipH="1">
            <a:off x="8472487" y="2285999"/>
            <a:ext cx="3471861" cy="1928813"/>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latin typeface="Arial" panose="020B0604020202020204" pitchFamily="34" charset="0"/>
                <a:cs typeface="Arial" panose="020B0604020202020204" pitchFamily="34" charset="0"/>
              </a:rPr>
              <a:t>Nietzsche: “facts do not exist, only interpretation”</a:t>
            </a:r>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3763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800100"/>
            <a:ext cx="11430000" cy="5815013"/>
          </a:xfrm>
        </p:spPr>
        <p:txBody>
          <a:bodyPr>
            <a:normAutofit fontScale="92500" lnSpcReduction="10000"/>
          </a:bodyPr>
          <a:lstStyle/>
          <a:p>
            <a:pPr marL="0" indent="0">
              <a:buNone/>
            </a:pPr>
            <a:r>
              <a:rPr lang="en-US" b="1" cap="all" dirty="0" smtClean="0"/>
              <a:t>Objectivism and libertarianism </a:t>
            </a:r>
          </a:p>
          <a:p>
            <a:pPr marL="0" indent="0">
              <a:buNone/>
            </a:pPr>
            <a:r>
              <a:rPr lang="en-US" b="1" dirty="0" smtClean="0"/>
              <a:t>Ayn Rand </a:t>
            </a:r>
          </a:p>
          <a:p>
            <a:pPr marL="0" indent="0">
              <a:buNone/>
            </a:pPr>
            <a:r>
              <a:rPr lang="en-US" b="1" dirty="0" smtClean="0"/>
              <a:t>(born Alisa </a:t>
            </a:r>
            <a:r>
              <a:rPr lang="en-US" b="1" dirty="0" err="1" smtClean="0"/>
              <a:t>Zinovyevna</a:t>
            </a:r>
            <a:r>
              <a:rPr lang="en-US" b="1" dirty="0" smtClean="0"/>
              <a:t> Rosenbaum 1905 –1982) </a:t>
            </a:r>
          </a:p>
          <a:p>
            <a:pPr marL="0" indent="0">
              <a:buNone/>
            </a:pPr>
            <a:endParaRPr lang="en-US" b="1" dirty="0" smtClean="0"/>
          </a:p>
          <a:p>
            <a:pPr marL="0" indent="0">
              <a:buNone/>
            </a:pPr>
            <a:endParaRPr lang="en-US" b="1" dirty="0"/>
          </a:p>
          <a:p>
            <a:pPr marL="0" indent="0">
              <a:buNone/>
            </a:pPr>
            <a:endParaRPr lang="en-US" b="1" dirty="0" smtClean="0"/>
          </a:p>
          <a:p>
            <a:pPr marL="0" indent="0">
              <a:buNone/>
            </a:pPr>
            <a:r>
              <a:rPr lang="en-US" b="1" dirty="0" smtClean="0"/>
              <a:t>laissez-faire capitalism as a system necessary for full realization individual rights including property rights;</a:t>
            </a:r>
          </a:p>
          <a:p>
            <a:pPr marL="0" indent="0">
              <a:buNone/>
            </a:pPr>
            <a:r>
              <a:rPr lang="en-US" b="1" dirty="0"/>
              <a:t>c</a:t>
            </a:r>
            <a:r>
              <a:rPr lang="en-US" b="1" dirty="0" smtClean="0"/>
              <a:t>lose to the Austrian (and later Chicago) school of economic neo-liberalism dominant during R. Regan and M. Thatcher;</a:t>
            </a:r>
            <a:endParaRPr lang="en-US" b="1" dirty="0"/>
          </a:p>
          <a:p>
            <a:pPr marL="0" indent="0">
              <a:buNone/>
            </a:pPr>
            <a:r>
              <a:rPr lang="en-US" b="1" dirty="0" smtClean="0"/>
              <a:t>Rand’s Objectivism: “the man with the only moral purpose of his life being happiness and reason as the only absolute.  </a:t>
            </a:r>
          </a:p>
          <a:p>
            <a:pPr marL="0" indent="0">
              <a:buNone/>
            </a:pPr>
            <a:r>
              <a:rPr lang="en-US" b="1" dirty="0" smtClean="0"/>
              <a:t>Rand: “individual should exist for his own sake, neither sacrificing himself to others nor sacrificing others to himself". </a:t>
            </a:r>
          </a:p>
        </p:txBody>
      </p:sp>
      <p:pic>
        <p:nvPicPr>
          <p:cNvPr id="4" name="Picture 3"/>
          <p:cNvPicPr>
            <a:picLocks noChangeAspect="1"/>
          </p:cNvPicPr>
          <p:nvPr/>
        </p:nvPicPr>
        <p:blipFill>
          <a:blip r:embed="rId2"/>
          <a:stretch>
            <a:fillRect/>
          </a:stretch>
        </p:blipFill>
        <p:spPr>
          <a:xfrm>
            <a:off x="9906000" y="800100"/>
            <a:ext cx="1943100" cy="2352675"/>
          </a:xfrm>
          <a:prstGeom prst="rect">
            <a:avLst/>
          </a:prstGeom>
        </p:spPr>
      </p:pic>
      <p:pic>
        <p:nvPicPr>
          <p:cNvPr id="5" name="Picture 4"/>
          <p:cNvPicPr>
            <a:picLocks noChangeAspect="1"/>
          </p:cNvPicPr>
          <p:nvPr/>
        </p:nvPicPr>
        <p:blipFill>
          <a:blip r:embed="rId3"/>
          <a:stretch>
            <a:fillRect/>
          </a:stretch>
        </p:blipFill>
        <p:spPr>
          <a:xfrm>
            <a:off x="7672388" y="814387"/>
            <a:ext cx="1874201" cy="2338388"/>
          </a:xfrm>
          <a:prstGeom prst="rect">
            <a:avLst/>
          </a:prstGeom>
        </p:spPr>
      </p:pic>
    </p:spTree>
    <p:extLst>
      <p:ext uri="{BB962C8B-B14F-4D97-AF65-F5344CB8AC3E}">
        <p14:creationId xmlns:p14="http://schemas.microsoft.com/office/powerpoint/2010/main" val="4211417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1071563"/>
            <a:ext cx="11430000" cy="5543550"/>
          </a:xfrm>
        </p:spPr>
        <p:txBody>
          <a:bodyPr>
            <a:normAutofit/>
          </a:bodyPr>
          <a:lstStyle/>
          <a:p>
            <a:pPr marL="0" indent="0">
              <a:buNone/>
            </a:pPr>
            <a:r>
              <a:rPr lang="en-US" b="1" cap="all" dirty="0" smtClean="0"/>
              <a:t>The End of History</a:t>
            </a:r>
          </a:p>
          <a:p>
            <a:pPr marL="0" indent="0">
              <a:buNone/>
            </a:pPr>
            <a:r>
              <a:rPr lang="en-US" i="1" dirty="0" smtClean="0"/>
              <a:t>End of History and the Last Man </a:t>
            </a:r>
            <a:r>
              <a:rPr lang="en-US" dirty="0" smtClean="0"/>
              <a:t>by Francis Fukuyama (1992):</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a:buFontTx/>
              <a:buChar char="-"/>
            </a:pPr>
            <a:r>
              <a:rPr lang="en-US" dirty="0" smtClean="0"/>
              <a:t>the endpoint of the sociocultural evolution of mankind and the formation of the final form of government;</a:t>
            </a:r>
          </a:p>
          <a:p>
            <a:pPr>
              <a:buFontTx/>
              <a:buChar char="-"/>
            </a:pPr>
            <a:r>
              <a:rPr lang="en-US" dirty="0" smtClean="0"/>
              <a:t>the end of ideological confrontations, global revolutions and wars;</a:t>
            </a:r>
          </a:p>
          <a:p>
            <a:pPr marL="0" indent="0">
              <a:buNone/>
            </a:pPr>
            <a:r>
              <a:rPr lang="en-US" dirty="0" smtClean="0"/>
              <a:t> - spread of Western-style liberal democracy and free market capitalism in the world;</a:t>
            </a:r>
          </a:p>
          <a:p>
            <a:pPr marL="0" indent="0">
              <a:buNone/>
            </a:pPr>
            <a:endParaRPr lang="en-US" dirty="0" smtClean="0"/>
          </a:p>
        </p:txBody>
      </p:sp>
      <p:pic>
        <p:nvPicPr>
          <p:cNvPr id="4" name="Picture 3"/>
          <p:cNvPicPr>
            <a:picLocks noChangeAspect="1"/>
          </p:cNvPicPr>
          <p:nvPr/>
        </p:nvPicPr>
        <p:blipFill>
          <a:blip r:embed="rId2"/>
          <a:stretch>
            <a:fillRect/>
          </a:stretch>
        </p:blipFill>
        <p:spPr>
          <a:xfrm>
            <a:off x="2352675" y="2076450"/>
            <a:ext cx="1590675" cy="1940915"/>
          </a:xfrm>
          <a:prstGeom prst="rect">
            <a:avLst/>
          </a:prstGeom>
        </p:spPr>
      </p:pic>
      <p:pic>
        <p:nvPicPr>
          <p:cNvPr id="5" name="Picture 4"/>
          <p:cNvPicPr>
            <a:picLocks noChangeAspect="1"/>
          </p:cNvPicPr>
          <p:nvPr/>
        </p:nvPicPr>
        <p:blipFill rotWithShape="1">
          <a:blip r:embed="rId3"/>
          <a:srcRect b="13836"/>
          <a:stretch/>
        </p:blipFill>
        <p:spPr>
          <a:xfrm>
            <a:off x="4414838" y="2076450"/>
            <a:ext cx="1671638" cy="1957388"/>
          </a:xfrm>
          <a:prstGeom prst="rect">
            <a:avLst/>
          </a:prstGeom>
        </p:spPr>
      </p:pic>
    </p:spTree>
    <p:extLst>
      <p:ext uri="{BB962C8B-B14F-4D97-AF65-F5344CB8AC3E}">
        <p14:creationId xmlns:p14="http://schemas.microsoft.com/office/powerpoint/2010/main" val="1478241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1071563"/>
            <a:ext cx="11430000" cy="5543550"/>
          </a:xfrm>
        </p:spPr>
        <p:txBody>
          <a:bodyPr>
            <a:normAutofit lnSpcReduction="10000"/>
          </a:bodyPr>
          <a:lstStyle/>
          <a:p>
            <a:pPr marL="0" indent="0">
              <a:buNone/>
            </a:pPr>
            <a:r>
              <a:rPr lang="en-US" dirty="0" smtClean="0"/>
              <a:t>The Clash of Civilizations (1993) by </a:t>
            </a:r>
          </a:p>
          <a:p>
            <a:pPr marL="0" indent="0">
              <a:buNone/>
            </a:pPr>
            <a:r>
              <a:rPr lang="en-US" dirty="0" smtClean="0"/>
              <a:t>Samuel P. Huntington </a:t>
            </a:r>
          </a:p>
          <a:p>
            <a:pPr marL="0" indent="0">
              <a:buNone/>
            </a:pPr>
            <a:r>
              <a:rPr lang="en-US" dirty="0" smtClean="0"/>
              <a:t>Part 1 talks about the world of civilizations</a:t>
            </a:r>
          </a:p>
          <a:p>
            <a:pPr marL="0" indent="0">
              <a:buNone/>
            </a:pPr>
            <a:r>
              <a:rPr lang="en-US" dirty="0" smtClean="0"/>
              <a:t>Part 2 discusses the shifting balance of civilizations</a:t>
            </a:r>
          </a:p>
          <a:p>
            <a:pPr marL="0" indent="0">
              <a:buNone/>
            </a:pPr>
            <a:r>
              <a:rPr lang="en-US" dirty="0" smtClean="0"/>
              <a:t>Part 3 claims that the Order of Civilizations is emerging </a:t>
            </a:r>
          </a:p>
          <a:p>
            <a:pPr marL="0" indent="0">
              <a:buNone/>
            </a:pPr>
            <a:r>
              <a:rPr lang="en-US" dirty="0" smtClean="0"/>
              <a:t>Part 4 focuses on the clash of civilizations</a:t>
            </a:r>
          </a:p>
          <a:p>
            <a:pPr marL="0" indent="0">
              <a:buNone/>
            </a:pPr>
            <a:r>
              <a:rPr lang="en-US" dirty="0" smtClean="0"/>
              <a:t>Part 5 is devoted to the future of civilizations</a:t>
            </a:r>
          </a:p>
          <a:p>
            <a:pPr marL="0" indent="0">
              <a:buNone/>
            </a:pPr>
            <a:endParaRPr lang="en-US" dirty="0" smtClean="0"/>
          </a:p>
          <a:p>
            <a:pPr marL="0" indent="0" algn="ctr">
              <a:buNone/>
            </a:pPr>
            <a:r>
              <a:rPr lang="en-US" b="1" cap="all" dirty="0" smtClean="0"/>
              <a:t>the clash of civilizations, </a:t>
            </a:r>
          </a:p>
          <a:p>
            <a:pPr marL="0" indent="0" algn="ctr">
              <a:buNone/>
            </a:pPr>
            <a:r>
              <a:rPr lang="en-US" b="1" cap="all" dirty="0" smtClean="0"/>
              <a:t>for Huntington, </a:t>
            </a:r>
          </a:p>
          <a:p>
            <a:pPr marL="0" indent="0" algn="ctr">
              <a:buNone/>
            </a:pPr>
            <a:r>
              <a:rPr lang="en-US" b="1" cap="all" dirty="0" smtClean="0"/>
              <a:t>represents a development in history</a:t>
            </a:r>
            <a:endParaRPr lang="en-US" b="1" cap="all"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p:txBody>
      </p:sp>
      <p:pic>
        <p:nvPicPr>
          <p:cNvPr id="4" name="Picture 3"/>
          <p:cNvPicPr>
            <a:picLocks noChangeAspect="1"/>
          </p:cNvPicPr>
          <p:nvPr/>
        </p:nvPicPr>
        <p:blipFill>
          <a:blip r:embed="rId2"/>
          <a:stretch>
            <a:fillRect/>
          </a:stretch>
        </p:blipFill>
        <p:spPr>
          <a:xfrm>
            <a:off x="10186883" y="823912"/>
            <a:ext cx="1724129" cy="2328862"/>
          </a:xfrm>
          <a:prstGeom prst="rect">
            <a:avLst/>
          </a:prstGeom>
        </p:spPr>
      </p:pic>
      <p:pic>
        <p:nvPicPr>
          <p:cNvPr id="5" name="Picture 4"/>
          <p:cNvPicPr>
            <a:picLocks noChangeAspect="1"/>
          </p:cNvPicPr>
          <p:nvPr/>
        </p:nvPicPr>
        <p:blipFill>
          <a:blip r:embed="rId3"/>
          <a:stretch>
            <a:fillRect/>
          </a:stretch>
        </p:blipFill>
        <p:spPr>
          <a:xfrm>
            <a:off x="7496071" y="823912"/>
            <a:ext cx="2552700" cy="1790700"/>
          </a:xfrm>
          <a:prstGeom prst="rect">
            <a:avLst/>
          </a:prstGeom>
        </p:spPr>
      </p:pic>
    </p:spTree>
    <p:extLst>
      <p:ext uri="{BB962C8B-B14F-4D97-AF65-F5344CB8AC3E}">
        <p14:creationId xmlns:p14="http://schemas.microsoft.com/office/powerpoint/2010/main" val="1401600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1071563"/>
            <a:ext cx="11430000" cy="5543550"/>
          </a:xfrm>
        </p:spPr>
        <p:txBody>
          <a:bodyPr>
            <a:normAutofit/>
          </a:bodyPr>
          <a:lstStyle/>
          <a:p>
            <a:pPr marL="0" indent="0">
              <a:buNone/>
            </a:pPr>
            <a:r>
              <a:rPr lang="en-US" b="1" cap="all" dirty="0" smtClean="0"/>
              <a:t>Return of moral philosophy</a:t>
            </a:r>
            <a:endParaRPr lang="en-US" dirty="0"/>
          </a:p>
          <a:p>
            <a:pPr marL="0" indent="0">
              <a:buNone/>
            </a:pPr>
            <a:r>
              <a:rPr lang="en-US" dirty="0" smtClean="0"/>
              <a:t>Michael </a:t>
            </a:r>
            <a:r>
              <a:rPr lang="en-US" dirty="0" err="1" smtClean="0"/>
              <a:t>Sandel</a:t>
            </a:r>
            <a:r>
              <a:rPr lang="en-US" dirty="0" smtClean="0"/>
              <a:t> - American political philosopher- professor of Government Theory at Harvard University Law School – author of the books:</a:t>
            </a:r>
          </a:p>
          <a:p>
            <a:pPr marL="0" indent="0" algn="ctr">
              <a:buNone/>
            </a:pPr>
            <a:r>
              <a:rPr lang="en-US" b="1" i="1" dirty="0" smtClean="0"/>
              <a:t>Liberalism and the Limits of Justice </a:t>
            </a:r>
          </a:p>
          <a:p>
            <a:pPr marL="0" indent="0" algn="ctr">
              <a:buNone/>
            </a:pPr>
            <a:r>
              <a:rPr lang="en-US" b="1" i="1" dirty="0" smtClean="0"/>
              <a:t>Liberalism and Its Critics </a:t>
            </a:r>
          </a:p>
          <a:p>
            <a:pPr marL="0" indent="0" algn="ctr">
              <a:buNone/>
            </a:pPr>
            <a:r>
              <a:rPr lang="en-US" b="1" i="1" dirty="0" smtClean="0"/>
              <a:t>Democracy’s Discontent: America in Search of a Public Philosophy</a:t>
            </a:r>
          </a:p>
          <a:p>
            <a:pPr marL="0" indent="0" algn="ctr">
              <a:buNone/>
            </a:pPr>
            <a:r>
              <a:rPr lang="en-US" b="1" i="1" dirty="0" smtClean="0"/>
              <a:t>Public Philosophy: Essays on Morality in Politics </a:t>
            </a:r>
          </a:p>
          <a:p>
            <a:pPr marL="0" indent="0" algn="ctr">
              <a:buNone/>
            </a:pPr>
            <a:r>
              <a:rPr lang="en-US" b="1" i="1" dirty="0" smtClean="0"/>
              <a:t>The Case against Perfection: Ethics in the Age of Genetic Engineering</a:t>
            </a:r>
          </a:p>
          <a:p>
            <a:pPr marL="0" indent="0" algn="ctr">
              <a:buNone/>
            </a:pPr>
            <a:r>
              <a:rPr lang="en-US" b="1" i="1" dirty="0" smtClean="0"/>
              <a:t>Justice: What’s the Right Thing to Do? </a:t>
            </a:r>
          </a:p>
          <a:p>
            <a:pPr marL="0" indent="0" algn="ctr">
              <a:buNone/>
            </a:pPr>
            <a:r>
              <a:rPr lang="en-US" b="1" i="1" dirty="0" smtClean="0"/>
              <a:t>What Money Can’t Buy: The Moral Limits of Markets </a:t>
            </a:r>
          </a:p>
          <a:p>
            <a:pPr marL="0" indent="0" algn="ctr">
              <a:buNone/>
            </a:pPr>
            <a:r>
              <a:rPr lang="en-US" b="1" i="1" dirty="0" smtClean="0"/>
              <a:t>The Tyranny of Merit: What's Become of the Common Good?</a:t>
            </a:r>
          </a:p>
        </p:txBody>
      </p:sp>
    </p:spTree>
    <p:extLst>
      <p:ext uri="{BB962C8B-B14F-4D97-AF65-F5344CB8AC3E}">
        <p14:creationId xmlns:p14="http://schemas.microsoft.com/office/powerpoint/2010/main" val="584708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1071563"/>
            <a:ext cx="11430000" cy="5543550"/>
          </a:xfrm>
        </p:spPr>
        <p:txBody>
          <a:bodyPr>
            <a:normAutofit lnSpcReduction="10000"/>
          </a:bodyPr>
          <a:lstStyle/>
          <a:p>
            <a:pPr marL="0" indent="0">
              <a:buNone/>
            </a:pPr>
            <a:r>
              <a:rPr lang="en-US" dirty="0" smtClean="0"/>
              <a:t>CONTEMPORARY POLITICAL THOUGHT</a:t>
            </a:r>
          </a:p>
          <a:p>
            <a:pPr marL="0" indent="0">
              <a:buNone/>
            </a:pPr>
            <a:r>
              <a:rPr lang="en-US" dirty="0" smtClean="0"/>
              <a:t>(20th and 21st Centuries)</a:t>
            </a:r>
          </a:p>
          <a:p>
            <a:pPr marL="0" indent="0">
              <a:buNone/>
            </a:pPr>
            <a:r>
              <a:rPr lang="en-US" dirty="0" smtClean="0"/>
              <a:t>-	Fascism; </a:t>
            </a:r>
          </a:p>
          <a:p>
            <a:pPr marL="0" indent="0">
              <a:buNone/>
            </a:pPr>
            <a:r>
              <a:rPr lang="en-US" dirty="0" smtClean="0"/>
              <a:t>-	Critical Theory and Gramsci;</a:t>
            </a:r>
          </a:p>
          <a:p>
            <a:pPr marL="0" indent="0">
              <a:buNone/>
            </a:pPr>
            <a:r>
              <a:rPr lang="en-US" dirty="0" smtClean="0"/>
              <a:t>-	Existentialism;</a:t>
            </a:r>
          </a:p>
          <a:p>
            <a:pPr marL="0" indent="0">
              <a:buNone/>
            </a:pPr>
            <a:r>
              <a:rPr lang="en-US" dirty="0" smtClean="0"/>
              <a:t>-	Post-structuralism, Post-modernism;</a:t>
            </a:r>
          </a:p>
          <a:p>
            <a:pPr marL="0" indent="0">
              <a:buNone/>
            </a:pPr>
            <a:r>
              <a:rPr lang="en-US" dirty="0" smtClean="0"/>
              <a:t>-	Ayn Rand;</a:t>
            </a:r>
          </a:p>
          <a:p>
            <a:pPr marL="0" indent="0">
              <a:buNone/>
            </a:pPr>
            <a:r>
              <a:rPr lang="en-US" dirty="0" smtClean="0"/>
              <a:t>-	The End of History; </a:t>
            </a:r>
          </a:p>
          <a:p>
            <a:pPr marL="0" indent="0">
              <a:buNone/>
            </a:pPr>
            <a:r>
              <a:rPr lang="en-US" dirty="0" smtClean="0"/>
              <a:t>-	The Clash of Civilizations;</a:t>
            </a:r>
          </a:p>
          <a:p>
            <a:pPr marL="0" indent="0">
              <a:buNone/>
            </a:pPr>
            <a:r>
              <a:rPr lang="en-US" dirty="0" smtClean="0"/>
              <a:t>-	Return of Moral Philosophy;</a:t>
            </a:r>
          </a:p>
          <a:p>
            <a:pPr marL="0" indent="0">
              <a:buNone/>
            </a:pPr>
            <a:r>
              <a:rPr lang="en-US" dirty="0" smtClean="0"/>
              <a:t>-	Return of Class Politics.</a:t>
            </a:r>
          </a:p>
        </p:txBody>
      </p:sp>
    </p:spTree>
    <p:extLst>
      <p:ext uri="{BB962C8B-B14F-4D97-AF65-F5344CB8AC3E}">
        <p14:creationId xmlns:p14="http://schemas.microsoft.com/office/powerpoint/2010/main" val="2965070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1014413"/>
            <a:ext cx="11430000" cy="5600700"/>
          </a:xfrm>
        </p:spPr>
        <p:txBody>
          <a:bodyPr>
            <a:normAutofit fontScale="70000" lnSpcReduction="20000"/>
          </a:bodyPr>
          <a:lstStyle/>
          <a:p>
            <a:pPr marL="0" indent="0">
              <a:buNone/>
            </a:pPr>
            <a:r>
              <a:rPr lang="en-US" b="1" cap="all" dirty="0" smtClean="0"/>
              <a:t>the 20th century and in the 21st century: </a:t>
            </a:r>
          </a:p>
          <a:p>
            <a:pPr marL="0" indent="0">
              <a:buNone/>
            </a:pPr>
            <a:r>
              <a:rPr lang="en-US" b="1" dirty="0" smtClean="0"/>
              <a:t>Industrialization; </a:t>
            </a:r>
          </a:p>
          <a:p>
            <a:pPr marL="0" indent="0">
              <a:buNone/>
            </a:pPr>
            <a:r>
              <a:rPr lang="en-US" b="1" dirty="0" smtClean="0"/>
              <a:t>World War I and the collapse of empires; </a:t>
            </a:r>
          </a:p>
          <a:p>
            <a:pPr marL="0" indent="0">
              <a:buNone/>
            </a:pPr>
            <a:r>
              <a:rPr lang="en-US" b="1" dirty="0" smtClean="0"/>
              <a:t>the Russian Revolution, the USSR; </a:t>
            </a:r>
          </a:p>
          <a:p>
            <a:pPr marL="0" indent="0">
              <a:buNone/>
            </a:pPr>
            <a:r>
              <a:rPr lang="en-US" b="1" dirty="0" smtClean="0"/>
              <a:t>The Great Depression; </a:t>
            </a:r>
          </a:p>
          <a:p>
            <a:pPr marL="0" indent="0">
              <a:buNone/>
            </a:pPr>
            <a:r>
              <a:rPr lang="en-US" b="1" dirty="0" smtClean="0"/>
              <a:t>the World War II,</a:t>
            </a:r>
          </a:p>
          <a:p>
            <a:pPr marL="0" indent="0">
              <a:buNone/>
            </a:pPr>
            <a:r>
              <a:rPr lang="en-US" b="1" dirty="0" smtClean="0"/>
              <a:t>the UN; Decolonization; </a:t>
            </a:r>
          </a:p>
          <a:p>
            <a:pPr marL="0" indent="0">
              <a:buNone/>
            </a:pPr>
            <a:r>
              <a:rPr lang="en-US" b="1" dirty="0" smtClean="0"/>
              <a:t>he Cold War; NATO VS Warsaw Pact; </a:t>
            </a:r>
          </a:p>
          <a:p>
            <a:pPr marL="0" indent="0">
              <a:buNone/>
            </a:pPr>
            <a:r>
              <a:rPr lang="en-US" b="1" dirty="0" smtClean="0"/>
              <a:t>the atomic era: nuclear weapons and atomic energy; </a:t>
            </a:r>
          </a:p>
          <a:p>
            <a:pPr marL="0" indent="0">
              <a:buNone/>
            </a:pPr>
            <a:r>
              <a:rPr lang="en-US" b="1" dirty="0" smtClean="0"/>
              <a:t>Welfare State and Consumer Society; </a:t>
            </a:r>
          </a:p>
          <a:p>
            <a:pPr marL="0" indent="0">
              <a:buNone/>
            </a:pPr>
            <a:r>
              <a:rPr lang="en-US" b="1" dirty="0" smtClean="0"/>
              <a:t>Democracy and Human Rights; </a:t>
            </a:r>
          </a:p>
          <a:p>
            <a:pPr marL="0" indent="0">
              <a:buNone/>
            </a:pPr>
            <a:r>
              <a:rPr lang="en-US" b="1" dirty="0" smtClean="0"/>
              <a:t>the European Union; </a:t>
            </a:r>
          </a:p>
          <a:p>
            <a:pPr marL="0" indent="0">
              <a:buNone/>
            </a:pPr>
            <a:r>
              <a:rPr lang="en-US" b="1" dirty="0" smtClean="0"/>
              <a:t>the collapse of the USSR; </a:t>
            </a:r>
          </a:p>
          <a:p>
            <a:pPr marL="0" indent="0">
              <a:buNone/>
            </a:pPr>
            <a:r>
              <a:rPr lang="en-US" b="1" dirty="0" smtClean="0"/>
              <a:t>Globalization; </a:t>
            </a:r>
          </a:p>
          <a:p>
            <a:pPr marL="0" indent="0">
              <a:buNone/>
            </a:pPr>
            <a:r>
              <a:rPr lang="en-US" b="1" dirty="0" smtClean="0"/>
              <a:t>International Terrorism; </a:t>
            </a:r>
          </a:p>
          <a:p>
            <a:pPr marL="0" indent="0">
              <a:buNone/>
            </a:pPr>
            <a:r>
              <a:rPr lang="en-US" b="1" dirty="0" smtClean="0"/>
              <a:t>the information and communication technologies, the Internet.</a:t>
            </a:r>
          </a:p>
        </p:txBody>
      </p:sp>
    </p:spTree>
    <p:extLst>
      <p:ext uri="{BB962C8B-B14F-4D97-AF65-F5344CB8AC3E}">
        <p14:creationId xmlns:p14="http://schemas.microsoft.com/office/powerpoint/2010/main" val="3537291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1071563"/>
            <a:ext cx="11430000" cy="5543550"/>
          </a:xfrm>
        </p:spPr>
        <p:txBody>
          <a:bodyPr>
            <a:normAutofit/>
          </a:bodyPr>
          <a:lstStyle/>
          <a:p>
            <a:pPr marL="0" indent="0" algn="ctr">
              <a:buNone/>
            </a:pPr>
            <a:endParaRPr lang="en-US" sz="4000" b="1" cap="all" dirty="0" smtClean="0"/>
          </a:p>
          <a:p>
            <a:pPr marL="0" indent="0" algn="ctr">
              <a:buNone/>
            </a:pPr>
            <a:endParaRPr lang="en-US" sz="4000" b="1" cap="all" dirty="0"/>
          </a:p>
          <a:p>
            <a:pPr marL="0" indent="0" algn="ctr">
              <a:buNone/>
            </a:pPr>
            <a:r>
              <a:rPr lang="en-US" sz="4000" b="1" cap="all" dirty="0" smtClean="0"/>
              <a:t>focus on the trends and major paradigms (schools of thought) that predetermine the framework people, living in the 20th and the 21st centuries, think about the world in general and politics in particular</a:t>
            </a:r>
          </a:p>
        </p:txBody>
      </p:sp>
    </p:spTree>
    <p:extLst>
      <p:ext uri="{BB962C8B-B14F-4D97-AF65-F5344CB8AC3E}">
        <p14:creationId xmlns:p14="http://schemas.microsoft.com/office/powerpoint/2010/main" val="2529814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1071563"/>
            <a:ext cx="11430000" cy="5543550"/>
          </a:xfrm>
        </p:spPr>
        <p:txBody>
          <a:bodyPr>
            <a:normAutofit/>
          </a:bodyPr>
          <a:lstStyle/>
          <a:p>
            <a:pPr marL="0" indent="0" algn="ctr">
              <a:buNone/>
            </a:pPr>
            <a:r>
              <a:rPr lang="en-US" b="1" cap="all" dirty="0" smtClean="0"/>
              <a:t>Fascism</a:t>
            </a:r>
          </a:p>
          <a:p>
            <a:pPr marL="0" indent="0" algn="ctr">
              <a:buNone/>
            </a:pPr>
            <a:r>
              <a:rPr lang="en-US" b="1" dirty="0" smtClean="0"/>
              <a:t>Fascism (Italian: </a:t>
            </a:r>
            <a:r>
              <a:rPr lang="en-US" b="1" dirty="0" err="1" smtClean="0"/>
              <a:t>fascismo</a:t>
            </a:r>
            <a:r>
              <a:rPr lang="en-US" b="1" dirty="0" smtClean="0"/>
              <a:t>, from </a:t>
            </a:r>
            <a:r>
              <a:rPr lang="en-US" b="1" dirty="0" err="1" smtClean="0"/>
              <a:t>fascio</a:t>
            </a:r>
            <a:r>
              <a:rPr lang="en-US" b="1" dirty="0" smtClean="0"/>
              <a:t> - union) extreme right political movements and ideologies. </a:t>
            </a:r>
          </a:p>
          <a:p>
            <a:pPr marL="0" indent="0" algn="ctr">
              <a:buNone/>
            </a:pPr>
            <a:r>
              <a:rPr lang="en-US" b="1" cap="all" dirty="0" smtClean="0"/>
              <a:t>essence of fascism is still debated</a:t>
            </a:r>
          </a:p>
          <a:p>
            <a:pPr marL="0" indent="0" algn="ctr">
              <a:buNone/>
            </a:pPr>
            <a:r>
              <a:rPr lang="en-US" b="1" cap="all" dirty="0" smtClean="0"/>
              <a:t>characteristic features; </a:t>
            </a:r>
          </a:p>
          <a:p>
            <a:pPr marL="0" indent="0" algn="ctr">
              <a:buNone/>
            </a:pPr>
            <a:r>
              <a:rPr lang="en-US" b="1" dirty="0" smtClean="0"/>
              <a:t>dictate of the state; </a:t>
            </a:r>
          </a:p>
          <a:p>
            <a:pPr marL="0" indent="0" algn="ctr">
              <a:buNone/>
            </a:pPr>
            <a:r>
              <a:rPr lang="en-US" b="1" dirty="0" smtClean="0"/>
              <a:t>militaristic nationalism, xenophobia, </a:t>
            </a:r>
            <a:r>
              <a:rPr lang="en-US" b="1" dirty="0" err="1" smtClean="0"/>
              <a:t>revanchism</a:t>
            </a:r>
            <a:r>
              <a:rPr lang="en-US" b="1" dirty="0" smtClean="0"/>
              <a:t> and chauvinism; </a:t>
            </a:r>
          </a:p>
          <a:p>
            <a:pPr marL="0" indent="0" algn="ctr">
              <a:buNone/>
            </a:pPr>
            <a:r>
              <a:rPr lang="en-US" b="1" dirty="0" smtClean="0"/>
              <a:t>anti-liberalism and anti-progressivism, anti-communism, contempt for elective democracy; </a:t>
            </a:r>
          </a:p>
          <a:p>
            <a:pPr marL="0" indent="0" algn="ctr">
              <a:buNone/>
            </a:pPr>
            <a:r>
              <a:rPr lang="en-US" b="1" dirty="0" smtClean="0"/>
              <a:t>populism, demagoguery, charismatic leadership, the rule of elites and believe in natural social hierarchy.</a:t>
            </a:r>
          </a:p>
        </p:txBody>
      </p:sp>
    </p:spTree>
    <p:extLst>
      <p:ext uri="{BB962C8B-B14F-4D97-AF65-F5344CB8AC3E}">
        <p14:creationId xmlns:p14="http://schemas.microsoft.com/office/powerpoint/2010/main" val="2751476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1071563"/>
            <a:ext cx="11430000" cy="5543550"/>
          </a:xfrm>
        </p:spPr>
        <p:txBody>
          <a:bodyPr>
            <a:normAutofit/>
          </a:bodyPr>
          <a:lstStyle/>
          <a:p>
            <a:pPr marL="0" indent="0" algn="ctr">
              <a:buNone/>
            </a:pPr>
            <a:r>
              <a:rPr lang="en-US" b="1" cap="all" dirty="0" smtClean="0"/>
              <a:t>Beyond Fascism in Italy and National Socialism in Germany: </a:t>
            </a:r>
          </a:p>
          <a:p>
            <a:pPr marL="0" indent="0" algn="ctr">
              <a:buNone/>
            </a:pPr>
            <a:r>
              <a:rPr lang="en-US" b="1" cap="all" dirty="0" smtClean="0"/>
              <a:t>Before and after WWII</a:t>
            </a:r>
            <a:endParaRPr lang="en-US" b="1" cap="all" dirty="0"/>
          </a:p>
          <a:p>
            <a:pPr marL="0" indent="0" algn="ctr">
              <a:buNone/>
            </a:pPr>
            <a:r>
              <a:rPr lang="en-US" b="1" dirty="0" smtClean="0"/>
              <a:t>Imperial Rule Assistance Association or Imperial Aid Association in Japan, </a:t>
            </a:r>
          </a:p>
          <a:p>
            <a:pPr marL="0" indent="0" algn="ctr">
              <a:buNone/>
            </a:pPr>
            <a:r>
              <a:rPr lang="en-US" b="1" dirty="0" smtClean="0"/>
              <a:t>Iron Guard in Romania, </a:t>
            </a:r>
          </a:p>
          <a:p>
            <a:pPr marL="0" indent="0" algn="ctr">
              <a:buNone/>
            </a:pPr>
            <a:r>
              <a:rPr lang="en-US" b="1" dirty="0" err="1" smtClean="0"/>
              <a:t>Ustashi</a:t>
            </a:r>
            <a:r>
              <a:rPr lang="en-US" b="1" dirty="0" smtClean="0"/>
              <a:t> in Croatia and others in central and Eastern Europe,</a:t>
            </a:r>
          </a:p>
          <a:p>
            <a:pPr marL="0" indent="0" algn="ctr">
              <a:buNone/>
            </a:pPr>
            <a:r>
              <a:rPr lang="en-US" b="1" dirty="0" smtClean="0"/>
              <a:t>Spanish phalanx,</a:t>
            </a:r>
          </a:p>
          <a:p>
            <a:pPr marL="0" indent="0" algn="ctr">
              <a:buNone/>
            </a:pPr>
            <a:r>
              <a:rPr lang="en-US" b="1" dirty="0" smtClean="0"/>
              <a:t>New State in Portugal,</a:t>
            </a:r>
          </a:p>
          <a:p>
            <a:pPr marL="0" indent="0" algn="ctr">
              <a:buNone/>
            </a:pPr>
            <a:r>
              <a:rPr lang="en-US" b="1" dirty="0" smtClean="0"/>
              <a:t>Greek military junta, Regime of the Colonels,</a:t>
            </a:r>
          </a:p>
          <a:p>
            <a:pPr marL="0" indent="0" algn="ctr">
              <a:buNone/>
            </a:pPr>
            <a:r>
              <a:rPr lang="en-US" b="1" dirty="0" smtClean="0"/>
              <a:t>Fascism in Brazil, Argentina and elsewhere in the Americas. </a:t>
            </a:r>
          </a:p>
          <a:p>
            <a:pPr marL="0" indent="0" algn="ctr">
              <a:buNone/>
            </a:pPr>
            <a:r>
              <a:rPr lang="en-US" b="1" cap="all" dirty="0" smtClean="0"/>
              <a:t>What about to day??? </a:t>
            </a:r>
          </a:p>
        </p:txBody>
      </p:sp>
    </p:spTree>
    <p:extLst>
      <p:ext uri="{BB962C8B-B14F-4D97-AF65-F5344CB8AC3E}">
        <p14:creationId xmlns:p14="http://schemas.microsoft.com/office/powerpoint/2010/main" val="1265707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1071563"/>
            <a:ext cx="11430000" cy="5543550"/>
          </a:xfrm>
        </p:spPr>
        <p:txBody>
          <a:bodyPr>
            <a:normAutofit lnSpcReduction="10000"/>
          </a:bodyPr>
          <a:lstStyle/>
          <a:p>
            <a:pPr marL="0" indent="0">
              <a:buNone/>
            </a:pPr>
            <a:r>
              <a:rPr lang="en-US" b="1" cap="all" dirty="0" smtClean="0"/>
              <a:t>Critical theory </a:t>
            </a:r>
          </a:p>
          <a:p>
            <a:pPr marL="0" indent="0">
              <a:buNone/>
            </a:pPr>
            <a:r>
              <a:rPr lang="en-US" dirty="0" smtClean="0"/>
              <a:t>Gramsci and the Frankfurt School</a:t>
            </a:r>
          </a:p>
          <a:p>
            <a:pPr marL="0" indent="0">
              <a:buNone/>
            </a:pPr>
            <a:endParaRPr lang="en-US" dirty="0" smtClean="0"/>
          </a:p>
          <a:p>
            <a:pPr marL="0" indent="0">
              <a:buNone/>
            </a:pPr>
            <a:endParaRPr lang="en-US" dirty="0"/>
          </a:p>
          <a:p>
            <a:pPr marL="0" indent="0">
              <a:buNone/>
            </a:pPr>
            <a:r>
              <a:rPr lang="en-US" dirty="0" smtClean="0"/>
              <a:t>Antonio Gramsci (1891 - 1937) philosopher, journalist and politician; founder and leader of the Italian Communist Party, who died shortly after being released from fascist’s prison, reflected on the recent developments in his home country Italy, a major figure in history of philosophy and cultural studies in the 20th century. </a:t>
            </a:r>
          </a:p>
          <a:p>
            <a:pPr marL="0" indent="0" algn="ctr">
              <a:buNone/>
            </a:pPr>
            <a:r>
              <a:rPr lang="en-US" sz="4000" b="1" dirty="0"/>
              <a:t>a</a:t>
            </a:r>
            <a:r>
              <a:rPr lang="en-US" sz="4000" b="1" dirty="0" smtClean="0"/>
              <a:t>sked about class consciousness;</a:t>
            </a:r>
          </a:p>
          <a:p>
            <a:pPr marL="0" indent="0" algn="ctr">
              <a:buNone/>
            </a:pPr>
            <a:r>
              <a:rPr lang="en-US" sz="4000" b="1" dirty="0"/>
              <a:t>p</a:t>
            </a:r>
            <a:r>
              <a:rPr lang="en-US" sz="4000" b="1" dirty="0" smtClean="0"/>
              <a:t>ent beyond mechanistic determinism of Marxism;</a:t>
            </a:r>
          </a:p>
          <a:p>
            <a:pPr marL="0" indent="0" algn="ctr">
              <a:buNone/>
            </a:pPr>
            <a:r>
              <a:rPr lang="en-US" sz="4000" b="1" dirty="0"/>
              <a:t>d</a:t>
            </a:r>
            <a:r>
              <a:rPr lang="en-US" sz="4000" b="1" dirty="0" smtClean="0"/>
              <a:t>eveloped the theory of hegemony. </a:t>
            </a:r>
          </a:p>
        </p:txBody>
      </p:sp>
      <p:pic>
        <p:nvPicPr>
          <p:cNvPr id="5" name="Picture 4"/>
          <p:cNvPicPr>
            <a:picLocks noChangeAspect="1"/>
          </p:cNvPicPr>
          <p:nvPr/>
        </p:nvPicPr>
        <p:blipFill>
          <a:blip r:embed="rId2"/>
          <a:stretch>
            <a:fillRect/>
          </a:stretch>
        </p:blipFill>
        <p:spPr>
          <a:xfrm>
            <a:off x="9472612" y="242887"/>
            <a:ext cx="2109787" cy="2543175"/>
          </a:xfrm>
          <a:prstGeom prst="rect">
            <a:avLst/>
          </a:prstGeom>
        </p:spPr>
      </p:pic>
    </p:spTree>
    <p:extLst>
      <p:ext uri="{BB962C8B-B14F-4D97-AF65-F5344CB8AC3E}">
        <p14:creationId xmlns:p14="http://schemas.microsoft.com/office/powerpoint/2010/main" val="89001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42900" y="1071563"/>
            <a:ext cx="11430000" cy="5543550"/>
          </a:xfrm>
        </p:spPr>
        <p:txBody>
          <a:bodyPr>
            <a:normAutofit lnSpcReduction="10000"/>
          </a:bodyPr>
          <a:lstStyle/>
          <a:p>
            <a:pPr marL="0" indent="0">
              <a:buNone/>
            </a:pPr>
            <a:r>
              <a:rPr lang="en-US" b="1" dirty="0" smtClean="0"/>
              <a:t>The Frankfurt School combined Marxism, Freudianism and Hegelianism</a:t>
            </a:r>
          </a:p>
          <a:p>
            <a:pPr marL="0" indent="0">
              <a:buNone/>
            </a:pPr>
            <a:r>
              <a:rPr lang="en-US" b="1" dirty="0" smtClean="0"/>
              <a:t>Adorno, Horkheimer, Marcuse, Fromm</a:t>
            </a:r>
          </a:p>
          <a:p>
            <a:pPr marL="0" indent="0">
              <a:buNone/>
            </a:pPr>
            <a:endParaRPr lang="en-US" b="1" dirty="0"/>
          </a:p>
          <a:p>
            <a:pPr marL="0" indent="0">
              <a:buNone/>
            </a:pPr>
            <a:endParaRPr lang="en-US" b="1" dirty="0" smtClean="0"/>
          </a:p>
          <a:p>
            <a:pPr marL="0" indent="0">
              <a:buNone/>
            </a:pPr>
            <a:endParaRPr lang="en-US" b="1" dirty="0"/>
          </a:p>
          <a:p>
            <a:pPr marL="0" indent="0">
              <a:buNone/>
            </a:pPr>
            <a:endParaRPr lang="en-US" b="1" dirty="0" smtClean="0"/>
          </a:p>
          <a:p>
            <a:pPr marL="0" indent="0">
              <a:buNone/>
            </a:pPr>
            <a:endParaRPr lang="en-US" b="1" dirty="0" smtClean="0"/>
          </a:p>
          <a:p>
            <a:pPr marL="0" indent="0" algn="r">
              <a:buNone/>
            </a:pPr>
            <a:r>
              <a:rPr lang="en-US" sz="3200" b="1" dirty="0" smtClean="0"/>
              <a:t>bourgeois society </a:t>
            </a:r>
          </a:p>
          <a:p>
            <a:pPr marL="0" indent="0" algn="r">
              <a:buNone/>
            </a:pPr>
            <a:r>
              <a:rPr lang="en-US" sz="3200" b="1" dirty="0" smtClean="0"/>
              <a:t>impossible to imagine anything else </a:t>
            </a:r>
          </a:p>
          <a:p>
            <a:pPr marL="0" indent="0" algn="r">
              <a:buNone/>
            </a:pPr>
            <a:r>
              <a:rPr lang="en-US" sz="3200" b="1" dirty="0" smtClean="0"/>
              <a:t>role the media and popular culture </a:t>
            </a:r>
          </a:p>
          <a:p>
            <a:pPr marL="0" indent="0" algn="r">
              <a:buNone/>
            </a:pPr>
            <a:r>
              <a:rPr lang="en-US" sz="3200" b="1" dirty="0" smtClean="0"/>
              <a:t>cult of consumption</a:t>
            </a:r>
          </a:p>
        </p:txBody>
      </p:sp>
      <p:pic>
        <p:nvPicPr>
          <p:cNvPr id="4" name="Picture 3"/>
          <p:cNvPicPr>
            <a:picLocks noChangeAspect="1"/>
          </p:cNvPicPr>
          <p:nvPr/>
        </p:nvPicPr>
        <p:blipFill>
          <a:blip r:embed="rId2"/>
          <a:stretch>
            <a:fillRect/>
          </a:stretch>
        </p:blipFill>
        <p:spPr>
          <a:xfrm>
            <a:off x="162032" y="1980501"/>
            <a:ext cx="1976824" cy="2633129"/>
          </a:xfrm>
          <a:prstGeom prst="rect">
            <a:avLst/>
          </a:prstGeom>
        </p:spPr>
      </p:pic>
      <p:pic>
        <p:nvPicPr>
          <p:cNvPr id="5" name="Picture 4"/>
          <p:cNvPicPr>
            <a:picLocks noChangeAspect="1"/>
          </p:cNvPicPr>
          <p:nvPr/>
        </p:nvPicPr>
        <p:blipFill>
          <a:blip r:embed="rId3"/>
          <a:stretch>
            <a:fillRect/>
          </a:stretch>
        </p:blipFill>
        <p:spPr>
          <a:xfrm>
            <a:off x="2329061" y="1980501"/>
            <a:ext cx="1707749" cy="2566290"/>
          </a:xfrm>
          <a:prstGeom prst="rect">
            <a:avLst/>
          </a:prstGeom>
        </p:spPr>
      </p:pic>
      <p:pic>
        <p:nvPicPr>
          <p:cNvPr id="7" name="Picture 6"/>
          <p:cNvPicPr>
            <a:picLocks noChangeAspect="1"/>
          </p:cNvPicPr>
          <p:nvPr/>
        </p:nvPicPr>
        <p:blipFill>
          <a:blip r:embed="rId4"/>
          <a:stretch>
            <a:fillRect/>
          </a:stretch>
        </p:blipFill>
        <p:spPr>
          <a:xfrm>
            <a:off x="4201882" y="2009076"/>
            <a:ext cx="2265637" cy="2566290"/>
          </a:xfrm>
          <a:prstGeom prst="rect">
            <a:avLst/>
          </a:prstGeom>
        </p:spPr>
      </p:pic>
      <p:pic>
        <p:nvPicPr>
          <p:cNvPr id="8" name="Picture 7"/>
          <p:cNvPicPr>
            <a:picLocks noChangeAspect="1"/>
          </p:cNvPicPr>
          <p:nvPr/>
        </p:nvPicPr>
        <p:blipFill>
          <a:blip r:embed="rId5"/>
          <a:stretch>
            <a:fillRect/>
          </a:stretch>
        </p:blipFill>
        <p:spPr>
          <a:xfrm>
            <a:off x="6593928" y="1957387"/>
            <a:ext cx="2003956" cy="2566290"/>
          </a:xfrm>
          <a:prstGeom prst="rect">
            <a:avLst/>
          </a:prstGeom>
        </p:spPr>
      </p:pic>
    </p:spTree>
    <p:extLst>
      <p:ext uri="{BB962C8B-B14F-4D97-AF65-F5344CB8AC3E}">
        <p14:creationId xmlns:p14="http://schemas.microsoft.com/office/powerpoint/2010/main" val="219663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34975"/>
          </a:xfrm>
        </p:spPr>
        <p:txBody>
          <a:bodyPr>
            <a:normAutofit fontScale="90000"/>
          </a:bodyPr>
          <a:lstStyle/>
          <a:p>
            <a:pPr algn="r"/>
            <a:r>
              <a:rPr lang="en-US" sz="1200" b="1" cap="all" dirty="0" smtClean="0"/>
              <a:t>Political science introduction</a:t>
            </a:r>
            <a:r>
              <a:rPr lang="en-US" sz="1200" b="1" cap="all" dirty="0"/>
              <a:t> </a:t>
            </a:r>
            <a:r>
              <a:rPr lang="en-US" sz="1200" b="1" cap="all" dirty="0" smtClean="0"/>
              <a:t>lecture 4</a:t>
            </a:r>
            <a:r>
              <a:rPr lang="en-US" b="1" cap="all" dirty="0" smtClean="0"/>
              <a:t> </a:t>
            </a:r>
            <a:endParaRPr lang="en-US" dirty="0"/>
          </a:p>
        </p:txBody>
      </p:sp>
      <p:sp>
        <p:nvSpPr>
          <p:cNvPr id="3" name="Content Placeholder 2"/>
          <p:cNvSpPr>
            <a:spLocks noGrp="1"/>
          </p:cNvSpPr>
          <p:nvPr>
            <p:ph idx="1"/>
          </p:nvPr>
        </p:nvSpPr>
        <p:spPr>
          <a:xfrm>
            <a:off x="381000" y="1002507"/>
            <a:ext cx="11430000" cy="5543550"/>
          </a:xfrm>
        </p:spPr>
        <p:txBody>
          <a:bodyPr>
            <a:normAutofit/>
          </a:bodyPr>
          <a:lstStyle/>
          <a:p>
            <a:pPr marL="0" indent="0">
              <a:buNone/>
            </a:pPr>
            <a:r>
              <a:rPr lang="en-GB" b="1" dirty="0" smtClean="0"/>
              <a:t>Existentialism</a:t>
            </a:r>
            <a:r>
              <a:rPr lang="en-US" dirty="0" smtClean="0"/>
              <a:t> - philosophy of the mid-20th century focusing on the uniqueness of human being/existence - methodologically, existentialism derives from both Kierkegaard and Freud.</a:t>
            </a:r>
          </a:p>
          <a:p>
            <a:pPr marL="0" indent="0">
              <a:buNone/>
            </a:pPr>
            <a:r>
              <a:rPr lang="en-GB" i="1" dirty="0"/>
              <a:t>Jaspers, Heidegger, Albert Camus, Jean-Paul Sartre, Simone de </a:t>
            </a:r>
            <a:r>
              <a:rPr lang="en-GB" i="1" dirty="0" smtClean="0"/>
              <a:t>Beauvoir</a:t>
            </a:r>
            <a:endParaRPr lang="en-US" i="1"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This philosophy again rejects the optimism of the Enlightenment with its reliance in technological progress, but unable to give anything to ease unsettledness of human life, the inherent sense of fear, despair, and hopelessness. </a:t>
            </a:r>
          </a:p>
        </p:txBody>
      </p:sp>
      <p:pic>
        <p:nvPicPr>
          <p:cNvPr id="4" name="Picture 3"/>
          <p:cNvPicPr>
            <a:picLocks noChangeAspect="1"/>
          </p:cNvPicPr>
          <p:nvPr/>
        </p:nvPicPr>
        <p:blipFill rotWithShape="1">
          <a:blip r:embed="rId2"/>
          <a:srcRect b="11495"/>
          <a:stretch/>
        </p:blipFill>
        <p:spPr>
          <a:xfrm>
            <a:off x="571500" y="2876551"/>
            <a:ext cx="1500188" cy="1795462"/>
          </a:xfrm>
          <a:prstGeom prst="rect">
            <a:avLst/>
          </a:prstGeom>
        </p:spPr>
      </p:pic>
      <p:pic>
        <p:nvPicPr>
          <p:cNvPr id="5" name="Picture 4"/>
          <p:cNvPicPr>
            <a:picLocks noChangeAspect="1"/>
          </p:cNvPicPr>
          <p:nvPr/>
        </p:nvPicPr>
        <p:blipFill>
          <a:blip r:embed="rId3"/>
          <a:stretch>
            <a:fillRect/>
          </a:stretch>
        </p:blipFill>
        <p:spPr>
          <a:xfrm>
            <a:off x="2452687" y="2876552"/>
            <a:ext cx="1504951" cy="1795462"/>
          </a:xfrm>
          <a:prstGeom prst="rect">
            <a:avLst/>
          </a:prstGeom>
        </p:spPr>
      </p:pic>
      <p:pic>
        <p:nvPicPr>
          <p:cNvPr id="6" name="Picture 5"/>
          <p:cNvPicPr>
            <a:picLocks noChangeAspect="1"/>
          </p:cNvPicPr>
          <p:nvPr/>
        </p:nvPicPr>
        <p:blipFill>
          <a:blip r:embed="rId4"/>
          <a:stretch>
            <a:fillRect/>
          </a:stretch>
        </p:blipFill>
        <p:spPr>
          <a:xfrm>
            <a:off x="4338637" y="2876552"/>
            <a:ext cx="1533525" cy="1795462"/>
          </a:xfrm>
          <a:prstGeom prst="rect">
            <a:avLst/>
          </a:prstGeom>
        </p:spPr>
      </p:pic>
      <p:pic>
        <p:nvPicPr>
          <p:cNvPr id="7" name="Picture 6"/>
          <p:cNvPicPr>
            <a:picLocks noChangeAspect="1"/>
          </p:cNvPicPr>
          <p:nvPr/>
        </p:nvPicPr>
        <p:blipFill>
          <a:blip r:embed="rId5"/>
          <a:stretch>
            <a:fillRect/>
          </a:stretch>
        </p:blipFill>
        <p:spPr>
          <a:xfrm>
            <a:off x="6253161" y="2876552"/>
            <a:ext cx="1852332" cy="1795462"/>
          </a:xfrm>
          <a:prstGeom prst="rect">
            <a:avLst/>
          </a:prstGeom>
        </p:spPr>
      </p:pic>
      <p:pic>
        <p:nvPicPr>
          <p:cNvPr id="8" name="Picture 7"/>
          <p:cNvPicPr>
            <a:picLocks noChangeAspect="1"/>
          </p:cNvPicPr>
          <p:nvPr/>
        </p:nvPicPr>
        <p:blipFill>
          <a:blip r:embed="rId6"/>
          <a:stretch>
            <a:fillRect/>
          </a:stretch>
        </p:blipFill>
        <p:spPr>
          <a:xfrm>
            <a:off x="8486493" y="2876552"/>
            <a:ext cx="1814796" cy="1814796"/>
          </a:xfrm>
          <a:prstGeom prst="rect">
            <a:avLst/>
          </a:prstGeom>
        </p:spPr>
      </p:pic>
    </p:spTree>
    <p:extLst>
      <p:ext uri="{BB962C8B-B14F-4D97-AF65-F5344CB8AC3E}">
        <p14:creationId xmlns:p14="http://schemas.microsoft.com/office/powerpoint/2010/main" val="3861112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282</TotalTime>
  <Words>975</Words>
  <Application>Microsoft Office PowerPoint</Application>
  <PresentationFormat>Widescreen</PresentationFormat>
  <Paragraphs>145</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Political science introduction lecture 4</vt:lpstr>
      <vt:lpstr>Political science introduction lecture 4 </vt:lpstr>
      <vt:lpstr>Political science introduction lecture 4 </vt:lpstr>
      <vt:lpstr>Political science introduction lecture 4 </vt:lpstr>
      <vt:lpstr>Political science introduction lecture 4 </vt:lpstr>
      <vt:lpstr>Political science introduction lecture 4 </vt:lpstr>
      <vt:lpstr>Political science introduction lecture 4 </vt:lpstr>
      <vt:lpstr>Political science introduction lecture 4 </vt:lpstr>
      <vt:lpstr>Political science introduction lecture 4 </vt:lpstr>
      <vt:lpstr>Political science introduction lecture 4 </vt:lpstr>
      <vt:lpstr>Political science introduction lecture 4 </vt:lpstr>
      <vt:lpstr>Political science introduction lecture 4 </vt:lpstr>
      <vt:lpstr>Political science introduction lecture 4 </vt:lpstr>
      <vt:lpstr>Political science introduction lecture 4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science introduction lecture 4 </dc:title>
  <dc:creator>Marem Buzurtanova</dc:creator>
  <cp:lastModifiedBy>Marem Buzurtanova</cp:lastModifiedBy>
  <cp:revision>16</cp:revision>
  <dcterms:created xsi:type="dcterms:W3CDTF">2020-10-10T04:34:24Z</dcterms:created>
  <dcterms:modified xsi:type="dcterms:W3CDTF">2021-09-27T05:44:42Z</dcterms:modified>
</cp:coreProperties>
</file>